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307" r:id="rId2"/>
    <p:sldId id="291" r:id="rId3"/>
    <p:sldId id="292" r:id="rId4"/>
    <p:sldId id="313" r:id="rId5"/>
    <p:sldId id="314" r:id="rId6"/>
    <p:sldId id="315" r:id="rId7"/>
    <p:sldId id="316" r:id="rId8"/>
    <p:sldId id="298" r:id="rId9"/>
    <p:sldId id="300" r:id="rId10"/>
    <p:sldId id="309" r:id="rId11"/>
    <p:sldId id="310" r:id="rId12"/>
    <p:sldId id="311" r:id="rId13"/>
    <p:sldId id="312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91" d="100"/>
          <a:sy n="91" d="100"/>
        </p:scale>
        <p:origin x="99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09/08/2025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13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09/08/2025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09/08/2025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09/08/2025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09/08/2025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09/08/2025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09/08/2025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09/08/2025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09/08/2025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09/08/2025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09/08/2025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09/08/2025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C823CC-F220-C4F3-C0C8-39035F14D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31CCD8D-725D-D37C-1274-80FC790297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CFC7D9B6-40E3-5FF2-A181-72E44F87858E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CF9BA7E-6EFE-B3D4-A639-C0EB3CA46EF3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AF5C4BE2-59D9-D174-67B1-8B4484F83984}"/>
                </a:ext>
              </a:extLst>
            </p:cNvPr>
            <p:cNvSpPr txBox="1"/>
            <p:nvPr/>
          </p:nvSpPr>
          <p:spPr>
            <a:xfrm>
              <a:off x="779030" y="2155321"/>
              <a:ext cx="7585939" cy="4031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CE1 CE2</a:t>
              </a:r>
            </a:p>
            <a:p>
              <a:pPr algn="ctr"/>
              <a:endParaRPr lang="fr-FR" sz="3200" b="1" dirty="0">
                <a:solidFill>
                  <a:schemeClr val="bg1"/>
                </a:solidFill>
                <a:sym typeface="Wingdings" panose="05000000000000000000" pitchFamily="2" charset="2"/>
              </a:endParaRPr>
            </a:p>
            <a:p>
              <a:r>
                <a:rPr lang="fr-FR" sz="32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CE1 : </a:t>
              </a:r>
              <a:r>
                <a:rPr lang="fr-FR" sz="3200" b="1" dirty="0">
                  <a:solidFill>
                    <a:schemeClr val="bg1"/>
                  </a:solidFill>
                </a:rPr>
                <a:t>J’apprends à identifier le nombre précédent et le nombre suivant et j’apprends à utiliser les nombres ordinaux.</a:t>
              </a:r>
            </a:p>
            <a:p>
              <a:endParaRPr lang="fr-FR" sz="3200" b="1" dirty="0">
                <a:solidFill>
                  <a:schemeClr val="bg1"/>
                </a:solidFill>
              </a:endParaRPr>
            </a:p>
            <a:p>
              <a:r>
                <a:rPr lang="fr-FR" sz="3200" b="1" dirty="0">
                  <a:solidFill>
                    <a:schemeClr val="bg1"/>
                  </a:solidFill>
                </a:rPr>
                <a:t>CE2 : J’apprends à identifier le nombre précédent et le nombre suivant.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7396568-3F1C-73C1-43CE-6ECCB3D3090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01866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2F827E-49FC-A80D-F95D-C2DF82DAFB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A27590-F3CF-39AE-F2E9-630C8ECF8B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730" y="275683"/>
            <a:ext cx="7886700" cy="666192"/>
          </a:xfrm>
        </p:spPr>
        <p:txBody>
          <a:bodyPr>
            <a:normAutofit/>
          </a:bodyPr>
          <a:lstStyle/>
          <a:p>
            <a:r>
              <a:rPr lang="fr-FR" sz="3200" dirty="0"/>
              <a:t>Dessine le 2</a:t>
            </a:r>
            <a:r>
              <a:rPr lang="fr-FR" sz="3200" baseline="30000" dirty="0"/>
              <a:t>e</a:t>
            </a:r>
            <a:r>
              <a:rPr lang="fr-FR" sz="3200" dirty="0"/>
              <a:t> symbole en partant de la droite.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CDD4ACC-C286-191B-99BC-E4EC84EBDC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sp>
        <p:nvSpPr>
          <p:cNvPr id="4" name="Flèche : droite 3">
            <a:extLst>
              <a:ext uri="{FF2B5EF4-FFF2-40B4-BE49-F238E27FC236}">
                <a16:creationId xmlns:a16="http://schemas.microsoft.com/office/drawing/2014/main" id="{E39F27CA-C7A2-E66D-3077-5FA89EA1FAC2}"/>
              </a:ext>
            </a:extLst>
          </p:cNvPr>
          <p:cNvSpPr/>
          <p:nvPr/>
        </p:nvSpPr>
        <p:spPr>
          <a:xfrm>
            <a:off x="624740" y="1889031"/>
            <a:ext cx="975360" cy="729343"/>
          </a:xfrm>
          <a:prstGeom prst="rightArrow">
            <a:avLst>
              <a:gd name="adj1" fmla="val 33636"/>
              <a:gd name="adj2" fmla="val 41818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Émoticône 4">
            <a:extLst>
              <a:ext uri="{FF2B5EF4-FFF2-40B4-BE49-F238E27FC236}">
                <a16:creationId xmlns:a16="http://schemas.microsoft.com/office/drawing/2014/main" id="{CAA1DB82-54A6-07C2-8DF4-CD4F3A91D643}"/>
              </a:ext>
            </a:extLst>
          </p:cNvPr>
          <p:cNvSpPr/>
          <p:nvPr/>
        </p:nvSpPr>
        <p:spPr>
          <a:xfrm>
            <a:off x="2052498" y="1819362"/>
            <a:ext cx="1001784" cy="868680"/>
          </a:xfrm>
          <a:prstGeom prst="smileyF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Plus 5">
            <a:extLst>
              <a:ext uri="{FF2B5EF4-FFF2-40B4-BE49-F238E27FC236}">
                <a16:creationId xmlns:a16="http://schemas.microsoft.com/office/drawing/2014/main" id="{C388EB32-404B-8AA9-3064-24AC899D7F8B}"/>
              </a:ext>
            </a:extLst>
          </p:cNvPr>
          <p:cNvSpPr/>
          <p:nvPr/>
        </p:nvSpPr>
        <p:spPr>
          <a:xfrm>
            <a:off x="3594361" y="1657165"/>
            <a:ext cx="1105989" cy="1193074"/>
          </a:xfrm>
          <a:prstGeom prst="mathPlus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riangle isocèle 6">
            <a:extLst>
              <a:ext uri="{FF2B5EF4-FFF2-40B4-BE49-F238E27FC236}">
                <a16:creationId xmlns:a16="http://schemas.microsoft.com/office/drawing/2014/main" id="{F9168C2F-EF30-D29E-2B07-578490144E02}"/>
              </a:ext>
            </a:extLst>
          </p:cNvPr>
          <p:cNvSpPr/>
          <p:nvPr/>
        </p:nvSpPr>
        <p:spPr>
          <a:xfrm>
            <a:off x="5074819" y="1322974"/>
            <a:ext cx="740229" cy="1527265"/>
          </a:xfrm>
          <a:prstGeom prst="triangle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88AAA22D-07AF-AA2F-8EB8-161D25442047}"/>
              </a:ext>
            </a:extLst>
          </p:cNvPr>
          <p:cNvSpPr/>
          <p:nvPr/>
        </p:nvSpPr>
        <p:spPr>
          <a:xfrm>
            <a:off x="6189517" y="1839648"/>
            <a:ext cx="896983" cy="828107"/>
          </a:xfrm>
          <a:prstGeom prst="ellipse">
            <a:avLst/>
          </a:prstGeom>
          <a:solidFill>
            <a:srgbClr val="FF99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Lune 8">
            <a:extLst>
              <a:ext uri="{FF2B5EF4-FFF2-40B4-BE49-F238E27FC236}">
                <a16:creationId xmlns:a16="http://schemas.microsoft.com/office/drawing/2014/main" id="{968375BB-48A5-3287-316C-D7BC5DB3ABE4}"/>
              </a:ext>
            </a:extLst>
          </p:cNvPr>
          <p:cNvSpPr/>
          <p:nvPr/>
        </p:nvSpPr>
        <p:spPr>
          <a:xfrm>
            <a:off x="7600305" y="1617975"/>
            <a:ext cx="771847" cy="1271452"/>
          </a:xfrm>
          <a:prstGeom prst="moo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E51966F-CAFB-681B-9499-ABF3EE9C48D9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995707ED-795B-4F99-7904-B3FC1A79F98D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4E801EBE-B3E9-7133-78F0-25884810FF07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537F3FB3-45A5-4584-2B28-A4B820EDF1DA}"/>
              </a:ext>
            </a:extLst>
          </p:cNvPr>
          <p:cNvSpPr txBox="1">
            <a:spLocks/>
          </p:cNvSpPr>
          <p:nvPr/>
        </p:nvSpPr>
        <p:spPr>
          <a:xfrm>
            <a:off x="1257299" y="3270526"/>
            <a:ext cx="7886700" cy="9884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dirty="0"/>
              <a:t>Écris les nombres précédent/suivant.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7AB0E2B-D563-888F-5207-CC41B84F5B6A}"/>
              </a:ext>
            </a:extLst>
          </p:cNvPr>
          <p:cNvSpPr txBox="1"/>
          <p:nvPr/>
        </p:nvSpPr>
        <p:spPr>
          <a:xfrm>
            <a:off x="2804423" y="4605101"/>
            <a:ext cx="33850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… &lt; </a:t>
            </a:r>
            <a:r>
              <a:rPr lang="fr-FR" sz="4400" b="1" dirty="0"/>
              <a:t>4700</a:t>
            </a:r>
            <a:r>
              <a:rPr lang="fr-FR" sz="4400" dirty="0"/>
              <a:t> &lt; …</a:t>
            </a:r>
          </a:p>
        </p:txBody>
      </p:sp>
    </p:spTree>
    <p:extLst>
      <p:ext uri="{BB962C8B-B14F-4D97-AF65-F5344CB8AC3E}">
        <p14:creationId xmlns:p14="http://schemas.microsoft.com/office/powerpoint/2010/main" val="17933624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265C4B-C114-2796-5B67-11F5ADF27C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7D416-7CAD-E3E3-1924-F1ECBDF34D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2212" y="290888"/>
            <a:ext cx="7886700" cy="491133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7D8381C-F652-9A87-2B00-96684AE770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  <a:p>
            <a:endParaRPr lang="fr-FR" dirty="0"/>
          </a:p>
        </p:txBody>
      </p:sp>
      <p:sp>
        <p:nvSpPr>
          <p:cNvPr id="4" name="Flèche : droite 3">
            <a:extLst>
              <a:ext uri="{FF2B5EF4-FFF2-40B4-BE49-F238E27FC236}">
                <a16:creationId xmlns:a16="http://schemas.microsoft.com/office/drawing/2014/main" id="{82632C58-ADE3-9354-B529-AD6F6440B090}"/>
              </a:ext>
            </a:extLst>
          </p:cNvPr>
          <p:cNvSpPr/>
          <p:nvPr/>
        </p:nvSpPr>
        <p:spPr>
          <a:xfrm>
            <a:off x="588736" y="1588891"/>
            <a:ext cx="975360" cy="729343"/>
          </a:xfrm>
          <a:prstGeom prst="rightArrow">
            <a:avLst>
              <a:gd name="adj1" fmla="val 33636"/>
              <a:gd name="adj2" fmla="val 41818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Émoticône 5">
            <a:extLst>
              <a:ext uri="{FF2B5EF4-FFF2-40B4-BE49-F238E27FC236}">
                <a16:creationId xmlns:a16="http://schemas.microsoft.com/office/drawing/2014/main" id="{ABF77C3C-BAF7-80DD-7149-02E49E2EEC17}"/>
              </a:ext>
            </a:extLst>
          </p:cNvPr>
          <p:cNvSpPr/>
          <p:nvPr/>
        </p:nvSpPr>
        <p:spPr>
          <a:xfrm>
            <a:off x="2016494" y="1519222"/>
            <a:ext cx="1001784" cy="868680"/>
          </a:xfrm>
          <a:prstGeom prst="smileyF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Plus 6">
            <a:extLst>
              <a:ext uri="{FF2B5EF4-FFF2-40B4-BE49-F238E27FC236}">
                <a16:creationId xmlns:a16="http://schemas.microsoft.com/office/drawing/2014/main" id="{F985D449-4FBA-6C07-566A-7BCC37F569E0}"/>
              </a:ext>
            </a:extLst>
          </p:cNvPr>
          <p:cNvSpPr/>
          <p:nvPr/>
        </p:nvSpPr>
        <p:spPr>
          <a:xfrm>
            <a:off x="3558357" y="1357025"/>
            <a:ext cx="1105989" cy="1193074"/>
          </a:xfrm>
          <a:prstGeom prst="mathPlus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riangle isocèle 7">
            <a:extLst>
              <a:ext uri="{FF2B5EF4-FFF2-40B4-BE49-F238E27FC236}">
                <a16:creationId xmlns:a16="http://schemas.microsoft.com/office/drawing/2014/main" id="{518486AB-737F-DEB0-AC0D-25644ED490EA}"/>
              </a:ext>
            </a:extLst>
          </p:cNvPr>
          <p:cNvSpPr/>
          <p:nvPr/>
        </p:nvSpPr>
        <p:spPr>
          <a:xfrm>
            <a:off x="5038815" y="1022834"/>
            <a:ext cx="740229" cy="1527265"/>
          </a:xfrm>
          <a:prstGeom prst="triangle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0E636BEF-4BB2-81B6-04D4-F1F58AD874EE}"/>
              </a:ext>
            </a:extLst>
          </p:cNvPr>
          <p:cNvSpPr/>
          <p:nvPr/>
        </p:nvSpPr>
        <p:spPr>
          <a:xfrm>
            <a:off x="6153513" y="1539508"/>
            <a:ext cx="896983" cy="828107"/>
          </a:xfrm>
          <a:prstGeom prst="ellipse">
            <a:avLst/>
          </a:prstGeom>
          <a:solidFill>
            <a:srgbClr val="FF99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Lune 9">
            <a:extLst>
              <a:ext uri="{FF2B5EF4-FFF2-40B4-BE49-F238E27FC236}">
                <a16:creationId xmlns:a16="http://schemas.microsoft.com/office/drawing/2014/main" id="{FE3DC4C6-A2E6-D08E-0753-FB30D7A08242}"/>
              </a:ext>
            </a:extLst>
          </p:cNvPr>
          <p:cNvSpPr/>
          <p:nvPr/>
        </p:nvSpPr>
        <p:spPr>
          <a:xfrm>
            <a:off x="7564301" y="1317835"/>
            <a:ext cx="771847" cy="1271452"/>
          </a:xfrm>
          <a:prstGeom prst="moo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33CD7EB9-214A-EF6C-A018-AC96FEBD6F37}"/>
              </a:ext>
            </a:extLst>
          </p:cNvPr>
          <p:cNvSpPr txBox="1"/>
          <p:nvPr/>
        </p:nvSpPr>
        <p:spPr>
          <a:xfrm>
            <a:off x="7715562" y="2844225"/>
            <a:ext cx="7489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1</a:t>
            </a:r>
            <a:r>
              <a:rPr lang="fr-FR" sz="3200" baseline="30000" dirty="0"/>
              <a:t>er</a:t>
            </a:r>
            <a:r>
              <a:rPr lang="fr-FR" sz="3200" dirty="0"/>
              <a:t>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58B897C-892A-698E-4F9F-D80C72267301}"/>
              </a:ext>
            </a:extLst>
          </p:cNvPr>
          <p:cNvSpPr txBox="1"/>
          <p:nvPr/>
        </p:nvSpPr>
        <p:spPr>
          <a:xfrm>
            <a:off x="6397204" y="2844225"/>
            <a:ext cx="7489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2</a:t>
            </a:r>
            <a:r>
              <a:rPr lang="fr-FR" sz="3200" baseline="30000" dirty="0"/>
              <a:t>e</a:t>
            </a:r>
            <a:r>
              <a:rPr lang="fr-FR" sz="3200" dirty="0"/>
              <a:t> 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3DBC017E-CB1B-BB1B-DB4E-56141250F36F}"/>
              </a:ext>
            </a:extLst>
          </p:cNvPr>
          <p:cNvSpPr/>
          <p:nvPr/>
        </p:nvSpPr>
        <p:spPr>
          <a:xfrm>
            <a:off x="5936395" y="1130601"/>
            <a:ext cx="1375805" cy="16459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67DFBB-9758-5006-8E4E-E5BC2528BD9D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8333D39A-8B84-E962-4288-874C650DA678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54EB5012-4161-876E-B822-3269A22F700C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581D3C11-2AFF-E065-F993-EEECF2C2EBAB}"/>
              </a:ext>
            </a:extLst>
          </p:cNvPr>
          <p:cNvSpPr txBox="1"/>
          <p:nvPr/>
        </p:nvSpPr>
        <p:spPr>
          <a:xfrm>
            <a:off x="3056612" y="4549051"/>
            <a:ext cx="33850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… &lt; </a:t>
            </a:r>
            <a:r>
              <a:rPr lang="fr-FR" sz="4400" b="1" dirty="0"/>
              <a:t>4700</a:t>
            </a:r>
            <a:r>
              <a:rPr lang="fr-FR" sz="4400" dirty="0"/>
              <a:t> &lt; …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F2551B4-A3A1-3654-125E-A856322EDCB5}"/>
              </a:ext>
            </a:extLst>
          </p:cNvPr>
          <p:cNvSpPr txBox="1"/>
          <p:nvPr/>
        </p:nvSpPr>
        <p:spPr>
          <a:xfrm>
            <a:off x="2186118" y="4549050"/>
            <a:ext cx="161725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4699</a:t>
            </a:r>
            <a:endParaRPr lang="fr-FR" sz="4400" dirty="0">
              <a:solidFill>
                <a:srgbClr val="00B050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B61EE39-35FB-4E1A-B207-923E463BFE68}"/>
              </a:ext>
            </a:extLst>
          </p:cNvPr>
          <p:cNvSpPr txBox="1"/>
          <p:nvPr/>
        </p:nvSpPr>
        <p:spPr>
          <a:xfrm>
            <a:off x="5818682" y="4549049"/>
            <a:ext cx="1493518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4701</a:t>
            </a:r>
            <a:endParaRPr lang="fr-FR" sz="4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325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FC17C1-B658-714E-F74F-F3403D85FE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50771B-3DBF-00B1-A1EA-0FE454A08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730" y="257256"/>
            <a:ext cx="7886700" cy="638514"/>
          </a:xfrm>
        </p:spPr>
        <p:txBody>
          <a:bodyPr>
            <a:normAutofit/>
          </a:bodyPr>
          <a:lstStyle/>
          <a:p>
            <a:r>
              <a:rPr lang="fr-FR" sz="3200" dirty="0"/>
              <a:t>Dessine le 4</a:t>
            </a:r>
            <a:r>
              <a:rPr lang="fr-FR" sz="3200" baseline="30000" dirty="0"/>
              <a:t>e</a:t>
            </a:r>
            <a:r>
              <a:rPr lang="fr-FR" sz="3200" dirty="0"/>
              <a:t> symbole en partant de la gauche.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9C9B2AF-FA1D-82C9-A450-64FB6EB31E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p:sp>
        <p:nvSpPr>
          <p:cNvPr id="4" name="Flèche : droite 3">
            <a:extLst>
              <a:ext uri="{FF2B5EF4-FFF2-40B4-BE49-F238E27FC236}">
                <a16:creationId xmlns:a16="http://schemas.microsoft.com/office/drawing/2014/main" id="{61792F57-206B-ED53-1F27-B812E06D0A4D}"/>
              </a:ext>
            </a:extLst>
          </p:cNvPr>
          <p:cNvSpPr/>
          <p:nvPr/>
        </p:nvSpPr>
        <p:spPr>
          <a:xfrm rot="16200000">
            <a:off x="756782" y="2057675"/>
            <a:ext cx="975360" cy="729343"/>
          </a:xfrm>
          <a:prstGeom prst="rightArrow">
            <a:avLst>
              <a:gd name="adj1" fmla="val 33636"/>
              <a:gd name="adj2" fmla="val 41818"/>
            </a:avLst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Émoticône 4">
            <a:extLst>
              <a:ext uri="{FF2B5EF4-FFF2-40B4-BE49-F238E27FC236}">
                <a16:creationId xmlns:a16="http://schemas.microsoft.com/office/drawing/2014/main" id="{8629F367-5D7A-B5BD-0DCB-05EBAB66202C}"/>
              </a:ext>
            </a:extLst>
          </p:cNvPr>
          <p:cNvSpPr/>
          <p:nvPr/>
        </p:nvSpPr>
        <p:spPr>
          <a:xfrm>
            <a:off x="5296714" y="2092510"/>
            <a:ext cx="1001784" cy="868680"/>
          </a:xfrm>
          <a:prstGeom prst="smileyF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Plus 5">
            <a:extLst>
              <a:ext uri="{FF2B5EF4-FFF2-40B4-BE49-F238E27FC236}">
                <a16:creationId xmlns:a16="http://schemas.microsoft.com/office/drawing/2014/main" id="{4F9CBB5A-D2C9-B25C-6841-61BF63729F87}"/>
              </a:ext>
            </a:extLst>
          </p:cNvPr>
          <p:cNvSpPr/>
          <p:nvPr/>
        </p:nvSpPr>
        <p:spPr>
          <a:xfrm>
            <a:off x="1845228" y="1864999"/>
            <a:ext cx="1105989" cy="1193074"/>
          </a:xfrm>
          <a:prstGeom prst="mathPlus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riangle isocèle 6">
            <a:extLst>
              <a:ext uri="{FF2B5EF4-FFF2-40B4-BE49-F238E27FC236}">
                <a16:creationId xmlns:a16="http://schemas.microsoft.com/office/drawing/2014/main" id="{651E8478-5B96-9641-05B1-B122A3BC5097}"/>
              </a:ext>
            </a:extLst>
          </p:cNvPr>
          <p:cNvSpPr/>
          <p:nvPr/>
        </p:nvSpPr>
        <p:spPr>
          <a:xfrm rot="10800000">
            <a:off x="3187312" y="1530808"/>
            <a:ext cx="740229" cy="1527265"/>
          </a:xfrm>
          <a:prstGeom prst="triangle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E3C710A9-1D07-544A-40B7-E8A2C8C61943}"/>
              </a:ext>
            </a:extLst>
          </p:cNvPr>
          <p:cNvSpPr/>
          <p:nvPr/>
        </p:nvSpPr>
        <p:spPr>
          <a:xfrm>
            <a:off x="4163636" y="2093893"/>
            <a:ext cx="896983" cy="828107"/>
          </a:xfrm>
          <a:prstGeom prst="ellipse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Lune 8">
            <a:extLst>
              <a:ext uri="{FF2B5EF4-FFF2-40B4-BE49-F238E27FC236}">
                <a16:creationId xmlns:a16="http://schemas.microsoft.com/office/drawing/2014/main" id="{B40673D2-2771-9230-4E14-B56BC986063B}"/>
              </a:ext>
            </a:extLst>
          </p:cNvPr>
          <p:cNvSpPr/>
          <p:nvPr/>
        </p:nvSpPr>
        <p:spPr>
          <a:xfrm>
            <a:off x="6534593" y="1836297"/>
            <a:ext cx="771847" cy="1271452"/>
          </a:xfrm>
          <a:prstGeom prst="moo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Cœur 9">
            <a:extLst>
              <a:ext uri="{FF2B5EF4-FFF2-40B4-BE49-F238E27FC236}">
                <a16:creationId xmlns:a16="http://schemas.microsoft.com/office/drawing/2014/main" id="{6D98A8AE-6603-FEF2-6393-E8F238C93BF0}"/>
              </a:ext>
            </a:extLst>
          </p:cNvPr>
          <p:cNvSpPr/>
          <p:nvPr/>
        </p:nvSpPr>
        <p:spPr>
          <a:xfrm>
            <a:off x="7542532" y="2085976"/>
            <a:ext cx="932904" cy="932904"/>
          </a:xfrm>
          <a:prstGeom prst="heart">
            <a:avLst/>
          </a:prstGeom>
          <a:solidFill>
            <a:srgbClr val="FF99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A222EDC-2DA0-D3E2-B149-88C0BD57293C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312999F2-5E75-9D4C-B071-85E056B25AF0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6FD73D64-8B4C-12E0-4BA0-7ECFFF7D00A8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4B061EFC-ED01-993D-82BE-52B9B84731B7}"/>
              </a:ext>
            </a:extLst>
          </p:cNvPr>
          <p:cNvSpPr txBox="1">
            <a:spLocks/>
          </p:cNvSpPr>
          <p:nvPr/>
        </p:nvSpPr>
        <p:spPr>
          <a:xfrm>
            <a:off x="1257299" y="3270526"/>
            <a:ext cx="7886700" cy="9884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dirty="0"/>
              <a:t>Écris les nombres précédent/suivant.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47EBF44-6D20-26FB-C0FB-AE26743256AD}"/>
              </a:ext>
            </a:extLst>
          </p:cNvPr>
          <p:cNvSpPr txBox="1"/>
          <p:nvPr/>
        </p:nvSpPr>
        <p:spPr>
          <a:xfrm>
            <a:off x="2919580" y="4777908"/>
            <a:ext cx="33850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… &lt; </a:t>
            </a:r>
            <a:r>
              <a:rPr lang="fr-FR" sz="4400" b="1" dirty="0"/>
              <a:t>5000</a:t>
            </a:r>
            <a:r>
              <a:rPr lang="fr-FR" sz="4400" dirty="0"/>
              <a:t> &lt; …</a:t>
            </a:r>
          </a:p>
        </p:txBody>
      </p:sp>
    </p:spTree>
    <p:extLst>
      <p:ext uri="{BB962C8B-B14F-4D97-AF65-F5344CB8AC3E}">
        <p14:creationId xmlns:p14="http://schemas.microsoft.com/office/powerpoint/2010/main" val="7762735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6923A1-3410-EEEA-C4E3-9A83B4D353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04C074-B62C-D7AF-40A2-BEB4F857A1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9577" y="283705"/>
            <a:ext cx="7886700" cy="491133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8A99179-F14A-00E5-8299-E196560577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  <a:p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F03029C-D2FF-8360-8F31-CAFAD75EC63B}"/>
              </a:ext>
            </a:extLst>
          </p:cNvPr>
          <p:cNvSpPr txBox="1"/>
          <p:nvPr/>
        </p:nvSpPr>
        <p:spPr>
          <a:xfrm>
            <a:off x="1088164" y="2844225"/>
            <a:ext cx="7489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1</a:t>
            </a:r>
            <a:r>
              <a:rPr lang="fr-FR" sz="3200" baseline="30000" dirty="0"/>
              <a:t>er</a:t>
            </a:r>
            <a:r>
              <a:rPr lang="fr-FR" sz="3200" dirty="0"/>
              <a:t>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22AFBD7-BFAF-6F8A-6DE1-37BEDD6D3D98}"/>
              </a:ext>
            </a:extLst>
          </p:cNvPr>
          <p:cNvSpPr txBox="1"/>
          <p:nvPr/>
        </p:nvSpPr>
        <p:spPr>
          <a:xfrm>
            <a:off x="2211263" y="2844224"/>
            <a:ext cx="7489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2</a:t>
            </a:r>
            <a:r>
              <a:rPr lang="fr-FR" sz="3200" baseline="30000" dirty="0"/>
              <a:t>e</a:t>
            </a:r>
            <a:r>
              <a:rPr lang="fr-FR" sz="3200" dirty="0"/>
              <a:t>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2A51C86-9CB7-35B0-5D53-2154EFFCF3B8}"/>
              </a:ext>
            </a:extLst>
          </p:cNvPr>
          <p:cNvSpPr txBox="1"/>
          <p:nvPr/>
        </p:nvSpPr>
        <p:spPr>
          <a:xfrm>
            <a:off x="3474016" y="2844223"/>
            <a:ext cx="7489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3</a:t>
            </a:r>
            <a:r>
              <a:rPr lang="fr-FR" sz="3200" baseline="30000" dirty="0"/>
              <a:t>e</a:t>
            </a:r>
            <a:r>
              <a:rPr lang="fr-FR" sz="3200" dirty="0"/>
              <a:t> 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4558A189-72A1-0149-41E1-B3822C29278E}"/>
              </a:ext>
            </a:extLst>
          </p:cNvPr>
          <p:cNvSpPr/>
          <p:nvPr/>
        </p:nvSpPr>
        <p:spPr>
          <a:xfrm>
            <a:off x="4146975" y="1289146"/>
            <a:ext cx="1271601" cy="144819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lèche : droite 4">
            <a:extLst>
              <a:ext uri="{FF2B5EF4-FFF2-40B4-BE49-F238E27FC236}">
                <a16:creationId xmlns:a16="http://schemas.microsoft.com/office/drawing/2014/main" id="{A07175AD-A3F4-B9FF-0FFA-B1DF054694F7}"/>
              </a:ext>
            </a:extLst>
          </p:cNvPr>
          <p:cNvSpPr/>
          <p:nvPr/>
        </p:nvSpPr>
        <p:spPr>
          <a:xfrm rot="16200000">
            <a:off x="944292" y="1562975"/>
            <a:ext cx="975360" cy="729343"/>
          </a:xfrm>
          <a:prstGeom prst="rightArrow">
            <a:avLst>
              <a:gd name="adj1" fmla="val 33636"/>
              <a:gd name="adj2" fmla="val 41818"/>
            </a:avLst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Émoticône 14">
            <a:extLst>
              <a:ext uri="{FF2B5EF4-FFF2-40B4-BE49-F238E27FC236}">
                <a16:creationId xmlns:a16="http://schemas.microsoft.com/office/drawing/2014/main" id="{DA728314-076E-4EC1-1625-2663E751CFEA}"/>
              </a:ext>
            </a:extLst>
          </p:cNvPr>
          <p:cNvSpPr/>
          <p:nvPr/>
        </p:nvSpPr>
        <p:spPr>
          <a:xfrm>
            <a:off x="5484224" y="1597810"/>
            <a:ext cx="1001784" cy="868680"/>
          </a:xfrm>
          <a:prstGeom prst="smileyF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Signe Plus 15">
            <a:extLst>
              <a:ext uri="{FF2B5EF4-FFF2-40B4-BE49-F238E27FC236}">
                <a16:creationId xmlns:a16="http://schemas.microsoft.com/office/drawing/2014/main" id="{14E9F7D3-C350-F86C-E645-8385B6B32B03}"/>
              </a:ext>
            </a:extLst>
          </p:cNvPr>
          <p:cNvSpPr/>
          <p:nvPr/>
        </p:nvSpPr>
        <p:spPr>
          <a:xfrm>
            <a:off x="2032738" y="1370299"/>
            <a:ext cx="1105989" cy="1193074"/>
          </a:xfrm>
          <a:prstGeom prst="mathPlus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Triangle isocèle 16">
            <a:extLst>
              <a:ext uri="{FF2B5EF4-FFF2-40B4-BE49-F238E27FC236}">
                <a16:creationId xmlns:a16="http://schemas.microsoft.com/office/drawing/2014/main" id="{5D9FA749-784B-A962-AD26-EA97D38AB139}"/>
              </a:ext>
            </a:extLst>
          </p:cNvPr>
          <p:cNvSpPr/>
          <p:nvPr/>
        </p:nvSpPr>
        <p:spPr>
          <a:xfrm rot="10800000">
            <a:off x="3374822" y="1036108"/>
            <a:ext cx="740229" cy="1527265"/>
          </a:xfrm>
          <a:prstGeom prst="triangle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E75D95F8-6A8B-CC48-794E-9AA51F34DC80}"/>
              </a:ext>
            </a:extLst>
          </p:cNvPr>
          <p:cNvSpPr/>
          <p:nvPr/>
        </p:nvSpPr>
        <p:spPr>
          <a:xfrm>
            <a:off x="4351146" y="1599193"/>
            <a:ext cx="896983" cy="828107"/>
          </a:xfrm>
          <a:prstGeom prst="ellipse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Lune 18">
            <a:extLst>
              <a:ext uri="{FF2B5EF4-FFF2-40B4-BE49-F238E27FC236}">
                <a16:creationId xmlns:a16="http://schemas.microsoft.com/office/drawing/2014/main" id="{BCE81216-201A-5B28-E506-58FA9185C364}"/>
              </a:ext>
            </a:extLst>
          </p:cNvPr>
          <p:cNvSpPr/>
          <p:nvPr/>
        </p:nvSpPr>
        <p:spPr>
          <a:xfrm>
            <a:off x="6722103" y="1341597"/>
            <a:ext cx="771847" cy="1271452"/>
          </a:xfrm>
          <a:prstGeom prst="moo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Cœur 19">
            <a:extLst>
              <a:ext uri="{FF2B5EF4-FFF2-40B4-BE49-F238E27FC236}">
                <a16:creationId xmlns:a16="http://schemas.microsoft.com/office/drawing/2014/main" id="{DDFFEE3F-9AB0-95FA-A8EA-E9DA9193D354}"/>
              </a:ext>
            </a:extLst>
          </p:cNvPr>
          <p:cNvSpPr/>
          <p:nvPr/>
        </p:nvSpPr>
        <p:spPr>
          <a:xfrm>
            <a:off x="7730042" y="1591276"/>
            <a:ext cx="932904" cy="932904"/>
          </a:xfrm>
          <a:prstGeom prst="heart">
            <a:avLst/>
          </a:prstGeom>
          <a:solidFill>
            <a:srgbClr val="FF99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F9F6CA57-E689-BBA2-97D5-025FDFF2B676}"/>
              </a:ext>
            </a:extLst>
          </p:cNvPr>
          <p:cNvSpPr txBox="1"/>
          <p:nvPr/>
        </p:nvSpPr>
        <p:spPr>
          <a:xfrm>
            <a:off x="4571295" y="2844223"/>
            <a:ext cx="7489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4</a:t>
            </a:r>
            <a:r>
              <a:rPr lang="fr-FR" sz="3200" baseline="30000" dirty="0"/>
              <a:t>e</a:t>
            </a:r>
            <a:r>
              <a:rPr lang="fr-FR" sz="3200"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915CD31-3D59-E8F6-91C4-1DC204B4C1A9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B77B341D-7833-38B3-C330-07643491FD55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6A5C9FAE-0B18-5A79-1803-59ED82D730AB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E5032CC-18B8-9FC3-143C-E2720D832C3A}"/>
              </a:ext>
            </a:extLst>
          </p:cNvPr>
          <p:cNvSpPr txBox="1"/>
          <p:nvPr/>
        </p:nvSpPr>
        <p:spPr>
          <a:xfrm>
            <a:off x="3200594" y="4585885"/>
            <a:ext cx="33850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… &lt; </a:t>
            </a:r>
            <a:r>
              <a:rPr lang="fr-FR" sz="4400" b="1" dirty="0"/>
              <a:t>5000</a:t>
            </a:r>
            <a:r>
              <a:rPr lang="fr-FR" sz="4400" dirty="0"/>
              <a:t> &lt; …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1500749-A046-1456-73EA-1DB82D637F1D}"/>
              </a:ext>
            </a:extLst>
          </p:cNvPr>
          <p:cNvSpPr txBox="1"/>
          <p:nvPr/>
        </p:nvSpPr>
        <p:spPr>
          <a:xfrm>
            <a:off x="2330100" y="4585884"/>
            <a:ext cx="161725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4999</a:t>
            </a:r>
            <a:endParaRPr lang="fr-FR" sz="4400" dirty="0">
              <a:solidFill>
                <a:srgbClr val="00B050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A3DDA80-541A-950C-7B9F-32B4AA496079}"/>
              </a:ext>
            </a:extLst>
          </p:cNvPr>
          <p:cNvSpPr txBox="1"/>
          <p:nvPr/>
        </p:nvSpPr>
        <p:spPr>
          <a:xfrm>
            <a:off x="5962664" y="4585883"/>
            <a:ext cx="1493518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5001</a:t>
            </a:r>
            <a:endParaRPr lang="fr-FR" sz="4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731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4770" y="0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/>
              <a:t>Écris les nombres précédent/suivant.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345268F-F783-D5DA-372A-731FB9843794}"/>
              </a:ext>
            </a:extLst>
          </p:cNvPr>
          <p:cNvSpPr txBox="1"/>
          <p:nvPr/>
        </p:nvSpPr>
        <p:spPr>
          <a:xfrm>
            <a:off x="3215640" y="1649543"/>
            <a:ext cx="27127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… &lt; </a:t>
            </a:r>
            <a:r>
              <a:rPr lang="fr-FR" sz="4400" b="1" dirty="0"/>
              <a:t>63</a:t>
            </a:r>
            <a:r>
              <a:rPr lang="fr-FR" sz="4400" dirty="0"/>
              <a:t> &lt; …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3A6760B-B7A6-CCFC-80CF-37E9A7E31B9F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52E601D7-779E-55FF-C185-3C604EF455AF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4081CC30-59A2-C71D-D67C-59390F4A1ACD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EC18D21-54EA-C7B8-84CF-6FF6D5E48C50}"/>
              </a:ext>
            </a:extLst>
          </p:cNvPr>
          <p:cNvSpPr txBox="1"/>
          <p:nvPr/>
        </p:nvSpPr>
        <p:spPr>
          <a:xfrm>
            <a:off x="2879453" y="4700828"/>
            <a:ext cx="33850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… &lt; </a:t>
            </a:r>
            <a:r>
              <a:rPr lang="fr-FR" sz="4400" b="1" dirty="0"/>
              <a:t>739</a:t>
            </a:r>
            <a:r>
              <a:rPr lang="fr-FR" sz="4400" dirty="0"/>
              <a:t> &lt; …</a:t>
            </a:r>
          </a:p>
        </p:txBody>
      </p:sp>
    </p:spTree>
    <p:extLst>
      <p:ext uri="{BB962C8B-B14F-4D97-AF65-F5344CB8AC3E}">
        <p14:creationId xmlns:p14="http://schemas.microsoft.com/office/powerpoint/2010/main" val="2079232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3768" y="263385"/>
            <a:ext cx="7886700" cy="49905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851EF8D-D700-D5F6-95F4-2F9F7227DCEB}"/>
              </a:ext>
            </a:extLst>
          </p:cNvPr>
          <p:cNvSpPr txBox="1"/>
          <p:nvPr/>
        </p:nvSpPr>
        <p:spPr>
          <a:xfrm>
            <a:off x="3141543" y="1803367"/>
            <a:ext cx="27127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… &lt; </a:t>
            </a:r>
            <a:r>
              <a:rPr lang="fr-FR" sz="4400" b="1" dirty="0"/>
              <a:t>63</a:t>
            </a:r>
            <a:r>
              <a:rPr lang="fr-FR" sz="4400" dirty="0"/>
              <a:t> &lt; …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4BD2877-D68E-0202-312A-1460B604295D}"/>
              </a:ext>
            </a:extLst>
          </p:cNvPr>
          <p:cNvSpPr txBox="1"/>
          <p:nvPr/>
        </p:nvSpPr>
        <p:spPr>
          <a:xfrm>
            <a:off x="2951043" y="1803367"/>
            <a:ext cx="88573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62</a:t>
            </a:r>
            <a:r>
              <a:rPr lang="fr-FR" sz="4400" dirty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10FC3ED-6198-2784-C5B8-971B2485C3EB}"/>
              </a:ext>
            </a:extLst>
          </p:cNvPr>
          <p:cNvSpPr txBox="1"/>
          <p:nvPr/>
        </p:nvSpPr>
        <p:spPr>
          <a:xfrm>
            <a:off x="5238859" y="1803366"/>
            <a:ext cx="88573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64</a:t>
            </a:r>
            <a:r>
              <a:rPr lang="fr-FR" sz="4400" dirty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09F5015-FC61-E92D-389D-342659822AF2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21C67C7B-FB1C-CEE4-8921-27FD23618BFC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CBCC8C6A-1B5C-B825-D9E0-24B101ECEE9A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E606F32-CB53-C492-5865-AF057E6C7961}"/>
              </a:ext>
            </a:extLst>
          </p:cNvPr>
          <p:cNvSpPr txBox="1"/>
          <p:nvPr/>
        </p:nvSpPr>
        <p:spPr>
          <a:xfrm>
            <a:off x="2951043" y="4574853"/>
            <a:ext cx="33850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… &lt; </a:t>
            </a:r>
            <a:r>
              <a:rPr lang="fr-FR" sz="4400" b="1" dirty="0"/>
              <a:t>739</a:t>
            </a:r>
            <a:r>
              <a:rPr lang="fr-FR" sz="4400" dirty="0"/>
              <a:t> &lt; …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693F9E1-F3BE-08D0-823D-1A3602301DD3}"/>
              </a:ext>
            </a:extLst>
          </p:cNvPr>
          <p:cNvSpPr txBox="1"/>
          <p:nvPr/>
        </p:nvSpPr>
        <p:spPr>
          <a:xfrm>
            <a:off x="2202469" y="4574850"/>
            <a:ext cx="161725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738</a:t>
            </a:r>
            <a:endParaRPr lang="fr-FR" sz="4400" dirty="0">
              <a:solidFill>
                <a:srgbClr val="00B050"/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7AB1D8F-F333-65EB-C162-D3C614887960}"/>
              </a:ext>
            </a:extLst>
          </p:cNvPr>
          <p:cNvSpPr txBox="1"/>
          <p:nvPr/>
        </p:nvSpPr>
        <p:spPr>
          <a:xfrm>
            <a:off x="5591193" y="4574849"/>
            <a:ext cx="1493518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740</a:t>
            </a:r>
            <a:endParaRPr lang="fr-FR" sz="4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017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0CBD7F-7DBC-747E-8471-601DFDD053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09ED1A-D543-6665-A671-9D0030123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82308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/>
              <a:t>Écris les nombres précédent/suivant.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F001D65-D930-79E0-7D72-2A100D631B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633B6C5-7940-EA35-AA44-2EECCB719D90}"/>
              </a:ext>
            </a:extLst>
          </p:cNvPr>
          <p:cNvSpPr txBox="1"/>
          <p:nvPr/>
        </p:nvSpPr>
        <p:spPr>
          <a:xfrm>
            <a:off x="2979173" y="1710997"/>
            <a:ext cx="27127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… &lt; </a:t>
            </a:r>
            <a:r>
              <a:rPr lang="fr-FR" sz="4400" b="1" dirty="0"/>
              <a:t>91 </a:t>
            </a:r>
            <a:r>
              <a:rPr lang="fr-FR" sz="4400" dirty="0"/>
              <a:t>&lt; …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40068CD-C28F-5BAB-7C03-7A393F57B44D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8D2A6CF3-AC20-732E-A6C8-A52348327BC1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C12AE168-1165-3EDE-5E8E-5166B4B2DC8A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12183849-9C65-FED9-AFBA-C2BD28B9EEDD}"/>
              </a:ext>
            </a:extLst>
          </p:cNvPr>
          <p:cNvSpPr txBox="1"/>
          <p:nvPr/>
        </p:nvSpPr>
        <p:spPr>
          <a:xfrm>
            <a:off x="2802541" y="4454000"/>
            <a:ext cx="33850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… &lt; </a:t>
            </a:r>
            <a:r>
              <a:rPr lang="fr-FR" sz="4400" b="1" dirty="0"/>
              <a:t>2091</a:t>
            </a:r>
            <a:r>
              <a:rPr lang="fr-FR" sz="4400" dirty="0"/>
              <a:t> &lt; …</a:t>
            </a:r>
          </a:p>
        </p:txBody>
      </p:sp>
    </p:spTree>
    <p:extLst>
      <p:ext uri="{BB962C8B-B14F-4D97-AF65-F5344CB8AC3E}">
        <p14:creationId xmlns:p14="http://schemas.microsoft.com/office/powerpoint/2010/main" val="2728620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1E4F77-1A55-2E44-C03D-537DDBC574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43354D0-8FB2-BB8D-A761-E390BBB67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2313" y="254743"/>
            <a:ext cx="7886700" cy="49905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42D9050-AC4F-2E22-BF22-E616F8299E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D182B35-4FD8-E1BE-3260-1BF6934759A7}"/>
              </a:ext>
            </a:extLst>
          </p:cNvPr>
          <p:cNvSpPr txBox="1"/>
          <p:nvPr/>
        </p:nvSpPr>
        <p:spPr>
          <a:xfrm>
            <a:off x="3215640" y="1837551"/>
            <a:ext cx="27127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… &lt; </a:t>
            </a:r>
            <a:r>
              <a:rPr lang="fr-FR" sz="4400" b="1" dirty="0"/>
              <a:t>91</a:t>
            </a:r>
            <a:r>
              <a:rPr lang="fr-FR" sz="4400" dirty="0"/>
              <a:t> &lt; …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C2E5906-B2E7-B9AD-7089-1E23308D4580}"/>
              </a:ext>
            </a:extLst>
          </p:cNvPr>
          <p:cNvSpPr txBox="1"/>
          <p:nvPr/>
        </p:nvSpPr>
        <p:spPr>
          <a:xfrm>
            <a:off x="3025140" y="1837551"/>
            <a:ext cx="88573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90</a:t>
            </a:r>
            <a:r>
              <a:rPr lang="fr-FR" sz="4400" dirty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2307B0E-0DD3-5A5F-3EF5-035C335A6B8E}"/>
              </a:ext>
            </a:extLst>
          </p:cNvPr>
          <p:cNvSpPr txBox="1"/>
          <p:nvPr/>
        </p:nvSpPr>
        <p:spPr>
          <a:xfrm>
            <a:off x="5312956" y="1837550"/>
            <a:ext cx="88573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92</a:t>
            </a:r>
            <a:r>
              <a:rPr lang="fr-FR" sz="4400" dirty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CB5D705-9C1A-9719-3AAB-A0E953F19B6E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4F04EE88-5EF0-A460-EA4F-CBBBA1A847F0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CB8970A6-230E-6AD2-CE7A-BE9BB90EF2E5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0BC3E1C-BA13-D923-F53D-8366A591EFA6}"/>
              </a:ext>
            </a:extLst>
          </p:cNvPr>
          <p:cNvSpPr txBox="1"/>
          <p:nvPr/>
        </p:nvSpPr>
        <p:spPr>
          <a:xfrm>
            <a:off x="3025140" y="4697690"/>
            <a:ext cx="33850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… &lt; </a:t>
            </a:r>
            <a:r>
              <a:rPr lang="fr-FR" sz="4400" b="1" dirty="0"/>
              <a:t>2091</a:t>
            </a:r>
            <a:r>
              <a:rPr lang="fr-FR" sz="4400" dirty="0"/>
              <a:t> &lt; …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866AD75-D59D-5EA1-3498-99D0DA9A6179}"/>
              </a:ext>
            </a:extLst>
          </p:cNvPr>
          <p:cNvSpPr txBox="1"/>
          <p:nvPr/>
        </p:nvSpPr>
        <p:spPr>
          <a:xfrm>
            <a:off x="2154646" y="4697689"/>
            <a:ext cx="161725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2090</a:t>
            </a:r>
            <a:endParaRPr lang="fr-FR" sz="4400" dirty="0">
              <a:solidFill>
                <a:srgbClr val="00B050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C5BC8AB8-E779-7F91-FCC8-61B857676722}"/>
              </a:ext>
            </a:extLst>
          </p:cNvPr>
          <p:cNvSpPr txBox="1"/>
          <p:nvPr/>
        </p:nvSpPr>
        <p:spPr>
          <a:xfrm>
            <a:off x="5787210" y="4697688"/>
            <a:ext cx="1493518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2092</a:t>
            </a:r>
            <a:endParaRPr lang="fr-FR" sz="4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956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7CB085-D1F8-6251-0B12-3D7947FE0F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CBA400-9144-5CDB-9AF8-B570FAE758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6224" y="82308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/>
              <a:t>Écris les nombres précédent/suivant.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D59E9B5-CF58-7FAA-709A-342C3729CF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73A2FEC-CC4C-EA33-AFA1-56FEF28FA4CB}"/>
              </a:ext>
            </a:extLst>
          </p:cNvPr>
          <p:cNvSpPr txBox="1"/>
          <p:nvPr/>
        </p:nvSpPr>
        <p:spPr>
          <a:xfrm>
            <a:off x="2902261" y="1710997"/>
            <a:ext cx="32174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… &lt; </a:t>
            </a:r>
            <a:r>
              <a:rPr lang="fr-FR" sz="4400" b="1" dirty="0"/>
              <a:t>126 </a:t>
            </a:r>
            <a:r>
              <a:rPr lang="fr-FR" sz="4400" dirty="0"/>
              <a:t>&lt; …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2E4645D-4A32-9309-0918-B25E15A5A44A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E927971B-31E3-6038-8309-96358FD59FC7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ABDE17E7-F9D9-951D-26F9-0DE11063926E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08CA180-9700-751C-1E5A-F1CE70181027}"/>
              </a:ext>
            </a:extLst>
          </p:cNvPr>
          <p:cNvSpPr txBox="1"/>
          <p:nvPr/>
        </p:nvSpPr>
        <p:spPr>
          <a:xfrm>
            <a:off x="2879453" y="4574855"/>
            <a:ext cx="33850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… &lt; </a:t>
            </a:r>
            <a:r>
              <a:rPr lang="fr-FR" sz="4400" b="1" dirty="0"/>
              <a:t>6123</a:t>
            </a:r>
            <a:r>
              <a:rPr lang="fr-FR" sz="4400" dirty="0"/>
              <a:t> &lt; …</a:t>
            </a:r>
          </a:p>
        </p:txBody>
      </p:sp>
    </p:spTree>
    <p:extLst>
      <p:ext uri="{BB962C8B-B14F-4D97-AF65-F5344CB8AC3E}">
        <p14:creationId xmlns:p14="http://schemas.microsoft.com/office/powerpoint/2010/main" val="2903725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DFE18C-CDD2-F15B-6993-50EBA1204C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FA577778-50C4-1E8F-63FB-2353A1BF5427}"/>
              </a:ext>
            </a:extLst>
          </p:cNvPr>
          <p:cNvSpPr txBox="1"/>
          <p:nvPr/>
        </p:nvSpPr>
        <p:spPr>
          <a:xfrm>
            <a:off x="2963273" y="1710997"/>
            <a:ext cx="32174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… &lt; </a:t>
            </a:r>
            <a:r>
              <a:rPr lang="fr-FR" sz="4400" b="1" dirty="0"/>
              <a:t>126 </a:t>
            </a:r>
            <a:r>
              <a:rPr lang="fr-FR" sz="4400" dirty="0"/>
              <a:t>&lt; …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F1FF74B-4043-5EAC-C90F-90BE425A6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5222" y="263385"/>
            <a:ext cx="7886700" cy="49905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C4CA8CE-61FC-5FF7-CCCE-386478612F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94F083A-DFC1-EC4A-502F-9C411C7356A5}"/>
              </a:ext>
            </a:extLst>
          </p:cNvPr>
          <p:cNvSpPr txBox="1"/>
          <p:nvPr/>
        </p:nvSpPr>
        <p:spPr>
          <a:xfrm>
            <a:off x="2658473" y="1710996"/>
            <a:ext cx="105337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125</a:t>
            </a:r>
            <a:r>
              <a:rPr lang="fr-FR" sz="4400" dirty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61052FCC-7514-29E9-FCA6-BF2F2A5B12A1}"/>
              </a:ext>
            </a:extLst>
          </p:cNvPr>
          <p:cNvSpPr txBox="1"/>
          <p:nvPr/>
        </p:nvSpPr>
        <p:spPr>
          <a:xfrm>
            <a:off x="5426349" y="1710996"/>
            <a:ext cx="1188718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127</a:t>
            </a:r>
            <a:endParaRPr lang="fr-FR" sz="4400" dirty="0">
              <a:solidFill>
                <a:srgbClr val="00B05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2816965-AD94-0D02-3EAA-E3378DE1D09F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8114A7C9-EB8A-B1E7-D7D8-348BBE645F74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03B2FF76-5879-C3E2-622E-2114FC0EAF23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5B3D661-BD8A-F82A-FC7C-F9EC5D9CE612}"/>
              </a:ext>
            </a:extLst>
          </p:cNvPr>
          <p:cNvSpPr txBox="1"/>
          <p:nvPr/>
        </p:nvSpPr>
        <p:spPr>
          <a:xfrm>
            <a:off x="3025140" y="4574855"/>
            <a:ext cx="33850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… &lt; </a:t>
            </a:r>
            <a:r>
              <a:rPr lang="fr-FR" sz="4400" b="1" dirty="0"/>
              <a:t>6123</a:t>
            </a:r>
            <a:r>
              <a:rPr lang="fr-FR" sz="4400" dirty="0"/>
              <a:t> &lt; …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A4D9408-6B19-863A-B0D1-24FFB1560A34}"/>
              </a:ext>
            </a:extLst>
          </p:cNvPr>
          <p:cNvSpPr txBox="1"/>
          <p:nvPr/>
        </p:nvSpPr>
        <p:spPr>
          <a:xfrm>
            <a:off x="2154646" y="4574854"/>
            <a:ext cx="161725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6122</a:t>
            </a:r>
            <a:r>
              <a:rPr lang="fr-FR" sz="4400" dirty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7B01EE1-B7CD-D672-A9D3-CAD26512640D}"/>
              </a:ext>
            </a:extLst>
          </p:cNvPr>
          <p:cNvSpPr txBox="1"/>
          <p:nvPr/>
        </p:nvSpPr>
        <p:spPr>
          <a:xfrm>
            <a:off x="5787210" y="4574853"/>
            <a:ext cx="1493518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6124</a:t>
            </a:r>
            <a:r>
              <a:rPr lang="fr-FR" sz="4400" dirty="0">
                <a:solidFill>
                  <a:srgbClr val="00B05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17920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283506"/>
            <a:ext cx="7886700" cy="739789"/>
          </a:xfrm>
        </p:spPr>
        <p:txBody>
          <a:bodyPr>
            <a:normAutofit/>
          </a:bodyPr>
          <a:lstStyle/>
          <a:p>
            <a:r>
              <a:rPr lang="fr-FR" sz="3200" dirty="0"/>
              <a:t>Dessine le 3</a:t>
            </a:r>
            <a:r>
              <a:rPr lang="fr-FR" sz="3200" baseline="30000" dirty="0"/>
              <a:t>e</a:t>
            </a:r>
            <a:r>
              <a:rPr lang="fr-FR" sz="3200" dirty="0"/>
              <a:t> symbole en partant de la gauche.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sp>
        <p:nvSpPr>
          <p:cNvPr id="4" name="Flèche : droite 3">
            <a:extLst>
              <a:ext uri="{FF2B5EF4-FFF2-40B4-BE49-F238E27FC236}">
                <a16:creationId xmlns:a16="http://schemas.microsoft.com/office/drawing/2014/main" id="{058DB244-7F17-5A35-B837-578E19110BD6}"/>
              </a:ext>
            </a:extLst>
          </p:cNvPr>
          <p:cNvSpPr/>
          <p:nvPr/>
        </p:nvSpPr>
        <p:spPr>
          <a:xfrm>
            <a:off x="728024" y="1928339"/>
            <a:ext cx="975360" cy="729343"/>
          </a:xfrm>
          <a:prstGeom prst="rightArrow">
            <a:avLst>
              <a:gd name="adj1" fmla="val 33636"/>
              <a:gd name="adj2" fmla="val 41818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Émoticône 4">
            <a:extLst>
              <a:ext uri="{FF2B5EF4-FFF2-40B4-BE49-F238E27FC236}">
                <a16:creationId xmlns:a16="http://schemas.microsoft.com/office/drawing/2014/main" id="{7D7678D9-4179-EBD6-6827-8368AB31BAE3}"/>
              </a:ext>
            </a:extLst>
          </p:cNvPr>
          <p:cNvSpPr/>
          <p:nvPr/>
        </p:nvSpPr>
        <p:spPr>
          <a:xfrm>
            <a:off x="2155782" y="1858670"/>
            <a:ext cx="1001784" cy="868680"/>
          </a:xfrm>
          <a:prstGeom prst="smileyF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Plus 5">
            <a:extLst>
              <a:ext uri="{FF2B5EF4-FFF2-40B4-BE49-F238E27FC236}">
                <a16:creationId xmlns:a16="http://schemas.microsoft.com/office/drawing/2014/main" id="{406FB535-0047-61FB-6371-47536EAE2271}"/>
              </a:ext>
            </a:extLst>
          </p:cNvPr>
          <p:cNvSpPr/>
          <p:nvPr/>
        </p:nvSpPr>
        <p:spPr>
          <a:xfrm>
            <a:off x="3697645" y="1696473"/>
            <a:ext cx="1105989" cy="1193074"/>
          </a:xfrm>
          <a:prstGeom prst="mathPlus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riangle isocèle 6">
            <a:extLst>
              <a:ext uri="{FF2B5EF4-FFF2-40B4-BE49-F238E27FC236}">
                <a16:creationId xmlns:a16="http://schemas.microsoft.com/office/drawing/2014/main" id="{72EEA9E6-E5CF-3B45-FC29-D0D04A7E079E}"/>
              </a:ext>
            </a:extLst>
          </p:cNvPr>
          <p:cNvSpPr/>
          <p:nvPr/>
        </p:nvSpPr>
        <p:spPr>
          <a:xfrm>
            <a:off x="5038767" y="1401470"/>
            <a:ext cx="740229" cy="1527265"/>
          </a:xfrm>
          <a:prstGeom prst="triangle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1AEC03EC-931A-1E71-E91F-1A1FD3ADEB6A}"/>
              </a:ext>
            </a:extLst>
          </p:cNvPr>
          <p:cNvSpPr/>
          <p:nvPr/>
        </p:nvSpPr>
        <p:spPr>
          <a:xfrm>
            <a:off x="6292801" y="1878956"/>
            <a:ext cx="896983" cy="828107"/>
          </a:xfrm>
          <a:prstGeom prst="ellipse">
            <a:avLst/>
          </a:prstGeom>
          <a:solidFill>
            <a:srgbClr val="FF99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Lune 8">
            <a:extLst>
              <a:ext uri="{FF2B5EF4-FFF2-40B4-BE49-F238E27FC236}">
                <a16:creationId xmlns:a16="http://schemas.microsoft.com/office/drawing/2014/main" id="{1BFF2D2F-3369-5225-769B-DEAD3A5BD79B}"/>
              </a:ext>
            </a:extLst>
          </p:cNvPr>
          <p:cNvSpPr/>
          <p:nvPr/>
        </p:nvSpPr>
        <p:spPr>
          <a:xfrm>
            <a:off x="7703589" y="1657283"/>
            <a:ext cx="771847" cy="1271452"/>
          </a:xfrm>
          <a:prstGeom prst="moo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B5F6713-04D6-7206-B13B-6A9EE1E141BA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FCA891A6-FC89-33C3-5C04-F351A67A242F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6CA72F97-ACCF-01AE-0D0F-D9888DC116AD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065644D4-4B97-3526-B96B-A77AE3E996D6}"/>
              </a:ext>
            </a:extLst>
          </p:cNvPr>
          <p:cNvSpPr txBox="1">
            <a:spLocks/>
          </p:cNvSpPr>
          <p:nvPr/>
        </p:nvSpPr>
        <p:spPr>
          <a:xfrm>
            <a:off x="1257299" y="3270526"/>
            <a:ext cx="7886700" cy="9884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dirty="0"/>
              <a:t>Écris les nombres précédent/suivant.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7C0E3B6C-4075-578C-787E-E11FCE189763}"/>
              </a:ext>
            </a:extLst>
          </p:cNvPr>
          <p:cNvSpPr txBox="1"/>
          <p:nvPr/>
        </p:nvSpPr>
        <p:spPr>
          <a:xfrm>
            <a:off x="2973457" y="4624064"/>
            <a:ext cx="33850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… &lt; </a:t>
            </a:r>
            <a:r>
              <a:rPr lang="fr-FR" sz="4400" b="1" dirty="0"/>
              <a:t>8060</a:t>
            </a:r>
            <a:r>
              <a:rPr lang="fr-FR" sz="4400" dirty="0"/>
              <a:t> &lt; …</a:t>
            </a:r>
          </a:p>
        </p:txBody>
      </p:sp>
    </p:spTree>
    <p:extLst>
      <p:ext uri="{BB962C8B-B14F-4D97-AF65-F5344CB8AC3E}">
        <p14:creationId xmlns:p14="http://schemas.microsoft.com/office/powerpoint/2010/main" val="32984951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8357" y="271302"/>
            <a:ext cx="7886700" cy="491133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  <a:p>
            <a:endParaRPr lang="fr-FR" dirty="0"/>
          </a:p>
        </p:txBody>
      </p:sp>
      <p:sp>
        <p:nvSpPr>
          <p:cNvPr id="4" name="Flèche : droite 3">
            <a:extLst>
              <a:ext uri="{FF2B5EF4-FFF2-40B4-BE49-F238E27FC236}">
                <a16:creationId xmlns:a16="http://schemas.microsoft.com/office/drawing/2014/main" id="{328746B5-06B1-7601-08A6-B5FE666A937C}"/>
              </a:ext>
            </a:extLst>
          </p:cNvPr>
          <p:cNvSpPr/>
          <p:nvPr/>
        </p:nvSpPr>
        <p:spPr>
          <a:xfrm>
            <a:off x="588736" y="1472156"/>
            <a:ext cx="975360" cy="729343"/>
          </a:xfrm>
          <a:prstGeom prst="rightArrow">
            <a:avLst>
              <a:gd name="adj1" fmla="val 33636"/>
              <a:gd name="adj2" fmla="val 41818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Émoticône 5">
            <a:extLst>
              <a:ext uri="{FF2B5EF4-FFF2-40B4-BE49-F238E27FC236}">
                <a16:creationId xmlns:a16="http://schemas.microsoft.com/office/drawing/2014/main" id="{C809D0B8-79EA-100E-754B-D2CAF51DFB9B}"/>
              </a:ext>
            </a:extLst>
          </p:cNvPr>
          <p:cNvSpPr/>
          <p:nvPr/>
        </p:nvSpPr>
        <p:spPr>
          <a:xfrm>
            <a:off x="2016494" y="1402487"/>
            <a:ext cx="1001784" cy="868680"/>
          </a:xfrm>
          <a:prstGeom prst="smileyF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Plus 6">
            <a:extLst>
              <a:ext uri="{FF2B5EF4-FFF2-40B4-BE49-F238E27FC236}">
                <a16:creationId xmlns:a16="http://schemas.microsoft.com/office/drawing/2014/main" id="{F3CA5DA0-32EB-EB9B-6EE6-B52A6CDB5E5E}"/>
              </a:ext>
            </a:extLst>
          </p:cNvPr>
          <p:cNvSpPr/>
          <p:nvPr/>
        </p:nvSpPr>
        <p:spPr>
          <a:xfrm>
            <a:off x="3558357" y="1240290"/>
            <a:ext cx="1105989" cy="1193074"/>
          </a:xfrm>
          <a:prstGeom prst="mathPlus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riangle isocèle 7">
            <a:extLst>
              <a:ext uri="{FF2B5EF4-FFF2-40B4-BE49-F238E27FC236}">
                <a16:creationId xmlns:a16="http://schemas.microsoft.com/office/drawing/2014/main" id="{D0B99EAA-399B-BB9E-8F9A-07C6911C9E48}"/>
              </a:ext>
            </a:extLst>
          </p:cNvPr>
          <p:cNvSpPr/>
          <p:nvPr/>
        </p:nvSpPr>
        <p:spPr>
          <a:xfrm>
            <a:off x="5038815" y="906099"/>
            <a:ext cx="740229" cy="1527265"/>
          </a:xfrm>
          <a:prstGeom prst="triangle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4775CF1E-C527-40B1-EE3F-3F6AA5580363}"/>
              </a:ext>
            </a:extLst>
          </p:cNvPr>
          <p:cNvSpPr/>
          <p:nvPr/>
        </p:nvSpPr>
        <p:spPr>
          <a:xfrm>
            <a:off x="6153513" y="1422773"/>
            <a:ext cx="896983" cy="828107"/>
          </a:xfrm>
          <a:prstGeom prst="ellipse">
            <a:avLst/>
          </a:prstGeom>
          <a:solidFill>
            <a:srgbClr val="FF99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Lune 9">
            <a:extLst>
              <a:ext uri="{FF2B5EF4-FFF2-40B4-BE49-F238E27FC236}">
                <a16:creationId xmlns:a16="http://schemas.microsoft.com/office/drawing/2014/main" id="{539FAFE9-9A6C-DCFE-5D46-043F0EA2B173}"/>
              </a:ext>
            </a:extLst>
          </p:cNvPr>
          <p:cNvSpPr/>
          <p:nvPr/>
        </p:nvSpPr>
        <p:spPr>
          <a:xfrm>
            <a:off x="7564301" y="1201100"/>
            <a:ext cx="771847" cy="1271452"/>
          </a:xfrm>
          <a:prstGeom prst="moon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0EB1E6E-1C87-B6C9-728D-CA349B933454}"/>
              </a:ext>
            </a:extLst>
          </p:cNvPr>
          <p:cNvSpPr txBox="1"/>
          <p:nvPr/>
        </p:nvSpPr>
        <p:spPr>
          <a:xfrm>
            <a:off x="701947" y="2726191"/>
            <a:ext cx="7489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1</a:t>
            </a:r>
            <a:r>
              <a:rPr lang="fr-FR" sz="3200" baseline="30000" dirty="0"/>
              <a:t>er</a:t>
            </a:r>
            <a:r>
              <a:rPr lang="fr-FR" sz="3200" dirty="0"/>
              <a:t>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28C39873-DB39-3BF5-0079-AACF3E3B6C62}"/>
              </a:ext>
            </a:extLst>
          </p:cNvPr>
          <p:cNvSpPr txBox="1"/>
          <p:nvPr/>
        </p:nvSpPr>
        <p:spPr>
          <a:xfrm>
            <a:off x="2243216" y="2726190"/>
            <a:ext cx="7489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2</a:t>
            </a:r>
            <a:r>
              <a:rPr lang="fr-FR" sz="3200" baseline="30000" dirty="0"/>
              <a:t>e</a:t>
            </a:r>
            <a:r>
              <a:rPr lang="fr-FR" sz="3200" dirty="0"/>
              <a:t>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09A4F5F-0554-4EBC-2BB7-CC1F05B5FC39}"/>
              </a:ext>
            </a:extLst>
          </p:cNvPr>
          <p:cNvSpPr txBox="1"/>
          <p:nvPr/>
        </p:nvSpPr>
        <p:spPr>
          <a:xfrm>
            <a:off x="3784485" y="2726190"/>
            <a:ext cx="7489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3</a:t>
            </a:r>
            <a:r>
              <a:rPr lang="fr-FR" sz="3200" baseline="30000" dirty="0"/>
              <a:t>e</a:t>
            </a:r>
            <a:r>
              <a:rPr lang="fr-FR" sz="3200" dirty="0"/>
              <a:t> 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387FA82D-D5CD-0692-3F4A-CEAFAB409114}"/>
              </a:ext>
            </a:extLst>
          </p:cNvPr>
          <p:cNvSpPr/>
          <p:nvPr/>
        </p:nvSpPr>
        <p:spPr>
          <a:xfrm>
            <a:off x="3462862" y="1013866"/>
            <a:ext cx="1375805" cy="16459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C0C690-E5B8-23E9-25BB-9904DCE8939B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856F7607-9941-7620-658A-E8D959992FFC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1C4ABEA4-C3E1-1368-6D47-66C19FB3434B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1E7C9889-F974-D679-B7DB-6523EBD4D224}"/>
              </a:ext>
            </a:extLst>
          </p:cNvPr>
          <p:cNvSpPr txBox="1"/>
          <p:nvPr/>
        </p:nvSpPr>
        <p:spPr>
          <a:xfrm>
            <a:off x="2956365" y="4607122"/>
            <a:ext cx="33850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… &lt; </a:t>
            </a:r>
            <a:r>
              <a:rPr lang="fr-FR" sz="4400" b="1" dirty="0"/>
              <a:t>8060</a:t>
            </a:r>
            <a:r>
              <a:rPr lang="fr-FR" sz="4400" dirty="0"/>
              <a:t> &lt; …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C492D90-F557-0E26-1B52-E815102A67F6}"/>
              </a:ext>
            </a:extLst>
          </p:cNvPr>
          <p:cNvSpPr txBox="1"/>
          <p:nvPr/>
        </p:nvSpPr>
        <p:spPr>
          <a:xfrm>
            <a:off x="2085871" y="4607121"/>
            <a:ext cx="161725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8059</a:t>
            </a:r>
            <a:r>
              <a:rPr lang="fr-FR" sz="4400" dirty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25C47FE0-A27D-F686-AE4A-42420974ADFB}"/>
              </a:ext>
            </a:extLst>
          </p:cNvPr>
          <p:cNvSpPr txBox="1"/>
          <p:nvPr/>
        </p:nvSpPr>
        <p:spPr>
          <a:xfrm>
            <a:off x="5718435" y="4607120"/>
            <a:ext cx="1493518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8061</a:t>
            </a:r>
            <a:r>
              <a:rPr lang="fr-FR" sz="4400" dirty="0">
                <a:solidFill>
                  <a:srgbClr val="00B05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95271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8" grpId="0" animBg="1"/>
      <p:bldP spid="19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690</TotalTime>
  <Words>266</Words>
  <Application>Microsoft Office PowerPoint</Application>
  <PresentationFormat>Affichage à l'écran (4:3)</PresentationFormat>
  <Paragraphs>101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Écris les nombres précédent/suivant.</vt:lpstr>
      <vt:lpstr>Correction</vt:lpstr>
      <vt:lpstr>Écris les nombres précédent/suivant.</vt:lpstr>
      <vt:lpstr>Correction</vt:lpstr>
      <vt:lpstr>Écris les nombres précédent/suivant.</vt:lpstr>
      <vt:lpstr>Correction</vt:lpstr>
      <vt:lpstr>Dessine le 3e symbole en partant de la gauche.</vt:lpstr>
      <vt:lpstr>Correction</vt:lpstr>
      <vt:lpstr>Dessine le 2e symbole en partant de la droite.</vt:lpstr>
      <vt:lpstr>Correction</vt:lpstr>
      <vt:lpstr>Dessine le 4e symbole en partant de la gauche.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48</cp:revision>
  <dcterms:created xsi:type="dcterms:W3CDTF">2023-02-07T14:55:57Z</dcterms:created>
  <dcterms:modified xsi:type="dcterms:W3CDTF">2025-08-09T18:36:39Z</dcterms:modified>
</cp:coreProperties>
</file>